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2" r:id="rId4"/>
    <p:sldId id="284" r:id="rId5"/>
    <p:sldId id="283" r:id="rId6"/>
    <p:sldId id="262" r:id="rId7"/>
    <p:sldId id="265" r:id="rId8"/>
    <p:sldId id="264" r:id="rId9"/>
    <p:sldId id="260" r:id="rId10"/>
    <p:sldId id="266" r:id="rId11"/>
    <p:sldId id="268" r:id="rId12"/>
    <p:sldId id="269" r:id="rId13"/>
    <p:sldId id="286" r:id="rId14"/>
    <p:sldId id="270" r:id="rId15"/>
    <p:sldId id="271" r:id="rId16"/>
    <p:sldId id="287" r:id="rId17"/>
    <p:sldId id="277" r:id="rId18"/>
    <p:sldId id="273" r:id="rId19"/>
    <p:sldId id="274" r:id="rId20"/>
    <p:sldId id="290" r:id="rId21"/>
    <p:sldId id="279" r:id="rId22"/>
    <p:sldId id="280" r:id="rId23"/>
    <p:sldId id="295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2664A-7BD7-46F9-B471-28B73ED56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7F7F2B-7499-4CA3-9473-E9E437309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06325-599A-4E9B-B88D-66D47FC5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A1-9A07-4FD9-ABE7-93CE1260D86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E63A16-D75B-4ECB-AA21-49A5AEC7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7228DE-E6F2-41ED-9D61-A87792A9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4C2F-7988-4108-922F-34FA7EE6B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0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BD4A1-0768-4F83-AAF7-2335FF4D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B9C09-BF77-4D1E-9517-BB2770C44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5D09F-8561-40DD-A3C4-29BD48D9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A1-9A07-4FD9-ABE7-93CE1260D86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3B8C9C-504E-4879-A9BC-05173533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B8BAB-CBAB-4D2C-998E-DC0E31D8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4C2F-7988-4108-922F-34FA7EE6B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9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3E23B6-7869-45AA-BEB7-46E78E123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EBE4B3-AAEA-4629-A52F-A3A827BD0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39A481-CAD5-4540-8815-7FD14E8F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A1-9A07-4FD9-ABE7-93CE1260D86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0E068-21FE-42DC-BD7E-DF847BAF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71049-B475-4E5B-9599-A27439DA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4C2F-7988-4108-922F-34FA7EE6B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2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33300-1D71-46C3-B88C-20FA3E86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06BE96-D26E-4CCB-AE42-F811EDDE3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057BF-8475-43B8-8795-713B0611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A1-9A07-4FD9-ABE7-93CE1260D86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F207C-7941-47EE-9916-813E28A2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0C0FD-FAAE-4093-9A2B-BB4AAE45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4C2F-7988-4108-922F-34FA7EE6B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9BA02-7D5F-4480-8835-AEE6D180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EC58A-3C80-471D-88A1-0080EE817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9F881-D66D-4DF9-8626-47219B59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A1-9A07-4FD9-ABE7-93CE1260D86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96C5E-BA72-495A-92DE-00B9793A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B3DED-46FD-4936-87AC-D02A12CB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4C2F-7988-4108-922F-34FA7EE6B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6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9DC67-25D9-4918-83F6-6217FF46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E79941-0716-437F-8F2C-1A343FF1A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5ABE80-BECD-45A1-A3DF-668083A4E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2DDB9A-C1C2-4C03-825F-8BA78D5C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A1-9A07-4FD9-ABE7-93CE1260D86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EB1E8E-D510-4359-8B7B-4ADB8978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B4A2B8-F7F2-4EA0-809B-37E31065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4C2F-7988-4108-922F-34FA7EE6B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9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DA71C-2958-4C5D-9BB7-134B2296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50F8B3-78BD-43F1-9CCB-D6C4C17E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A3844-70F8-4989-A12D-2DFAF1A16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3296C3-E206-4793-B52C-4C623D7D7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3FAE40-1747-430A-88FE-46594C3FC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95DA92-6990-42E6-8CF7-97F94E2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A1-9A07-4FD9-ABE7-93CE1260D86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3D045B-911B-49DA-A8CD-7E8CEC2D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2620B0-827F-4CB5-A21F-CFCD3C41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4C2F-7988-4108-922F-34FA7EE6B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8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47F48-8517-41C9-A1FF-565FB0FA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8A6C9E-ABB7-4539-B5B9-C3D9791A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A1-9A07-4FD9-ABE7-93CE1260D86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82F875-FB51-4ABE-8AF5-D81C7438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61A1C8-0D97-408E-B079-3A857F77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4C2F-7988-4108-922F-34FA7EE6B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7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D65DC2-AF0F-49A1-B203-250A397B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A1-9A07-4FD9-ABE7-93CE1260D86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E5DFDC-D48C-49EC-B29C-72D89DBD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93190-C573-4F00-8AC2-DBF1ECD9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4C2F-7988-4108-922F-34FA7EE6B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3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EA357-96B4-46B4-BFB2-34C89034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E9991-0543-447A-B8F1-171E750A9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782A8-89AD-4675-AD2A-911F015B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372DFB-AC8C-4A3A-AF43-96F8EF55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A1-9A07-4FD9-ABE7-93CE1260D86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4606C2-774E-4AB8-9108-8629A9C2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BF6361-D0FD-4285-BB71-F8B8D2D5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4C2F-7988-4108-922F-34FA7EE6B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A60E0-AD52-4B63-83FE-0BBFAC36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B5CE63-4035-4E6E-BAAF-7DAFCBFB6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2E7481-7357-459C-B78E-14FF546FB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B1E1DA-C17C-401D-ADF6-66FE0D07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5DA1-9A07-4FD9-ABE7-93CE1260D86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990555-90C5-440D-AD73-A9B6D212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1B52EB-8C36-4909-8D76-42DA9262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94C2F-7988-4108-922F-34FA7EE6B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FD446-7008-4CBC-9B2F-816406F3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5D73C-727E-42CC-A40D-27B951304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05E325-0D53-45F9-82BB-4F448E99F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DA1-9A07-4FD9-ABE7-93CE1260D860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64A23-964C-42C1-9DF8-EC85EE5CD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5DDB2F-C52A-4344-836E-CF1045C0D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4C2F-7988-4108-922F-34FA7EE6B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3D017E-4461-4E67-A9B3-A5661D6E2647}"/>
              </a:ext>
            </a:extLst>
          </p:cNvPr>
          <p:cNvSpPr txBox="1"/>
          <p:nvPr/>
        </p:nvSpPr>
        <p:spPr>
          <a:xfrm>
            <a:off x="2508955" y="1535290"/>
            <a:ext cx="717408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Педагогический проект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«Хлеб – всему голова!»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Старшая группа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3522EC-E642-4E0F-9454-153902657D98}"/>
              </a:ext>
            </a:extLst>
          </p:cNvPr>
          <p:cNvSpPr txBox="1"/>
          <p:nvPr/>
        </p:nvSpPr>
        <p:spPr>
          <a:xfrm>
            <a:off x="3008489" y="352146"/>
            <a:ext cx="61750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 КАЗЁННОЕ ДОШКОЛЬНОЕ ОБРАЗОВАТЕЛЬНОЕ УЧРЕЖДЕНИЕ – ДЕТСКИЙ САД № 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ТАТАРСКА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0900C-36E8-4997-8891-4B9D5E7F486A}"/>
              </a:ext>
            </a:extLst>
          </p:cNvPr>
          <p:cNvSpPr txBox="1"/>
          <p:nvPr/>
        </p:nvSpPr>
        <p:spPr>
          <a:xfrm>
            <a:off x="7354711" y="4500894"/>
            <a:ext cx="61750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Разработчик: Семёнова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Ольга Ивановна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 высшей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квалификационной категории    </a:t>
            </a:r>
          </a:p>
        </p:txBody>
      </p:sp>
    </p:spTree>
    <p:extLst>
      <p:ext uri="{BB962C8B-B14F-4D97-AF65-F5344CB8AC3E}">
        <p14:creationId xmlns:p14="http://schemas.microsoft.com/office/powerpoint/2010/main" val="276789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A5B55F-EB57-4166-AA38-A6E03ED46C55}"/>
              </a:ext>
            </a:extLst>
          </p:cNvPr>
          <p:cNvSpPr txBox="1"/>
          <p:nvPr/>
        </p:nvSpPr>
        <p:spPr>
          <a:xfrm>
            <a:off x="3008489" y="182813"/>
            <a:ext cx="61750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Создание в группе мини музея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«ХЛЕБ  -  ВСЕМУ ГОЛОВА!»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16B4CD-D25A-444A-BF4A-80EE379AB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672" y="1013810"/>
            <a:ext cx="5172656" cy="566137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2977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B7566A-C36E-40FB-81A7-40601FC31C53}"/>
              </a:ext>
            </a:extLst>
          </p:cNvPr>
          <p:cNvSpPr txBox="1"/>
          <p:nvPr/>
        </p:nvSpPr>
        <p:spPr>
          <a:xfrm>
            <a:off x="1825977" y="101600"/>
            <a:ext cx="85400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Вовлечение родителей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В образовательный процесс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68A0E-9603-44AF-B296-1072BE03CAB2}"/>
              </a:ext>
            </a:extLst>
          </p:cNvPr>
          <p:cNvSpPr txBox="1"/>
          <p:nvPr/>
        </p:nvSpPr>
        <p:spPr>
          <a:xfrm>
            <a:off x="694266" y="2245166"/>
            <a:ext cx="11091333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Просмотр телепередач с детьми, в средствах массовой информации о означении хлеба в жизни человека.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Разучивание пословиц и поговорок о хлебе. Чтение сказок «Ароматный хлеб», «Как волк вздумал хлеб печь».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 с последующим обсуждением: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рнс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«Чудо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меленка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«История, про девочку, которая наступила на хлеб» по мотивам Г. Х. Андерсена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Консультации для родителей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«Откуда хлеб пришёл?»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«Хлеб – всему голова!»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«Как использовать остатки хлеба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«Цените хлеб!»</a:t>
            </a:r>
          </a:p>
        </p:txBody>
      </p:sp>
    </p:spTree>
    <p:extLst>
      <p:ext uri="{BB962C8B-B14F-4D97-AF65-F5344CB8AC3E}">
        <p14:creationId xmlns:p14="http://schemas.microsoft.com/office/powerpoint/2010/main" val="124726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B2C76-0AF9-4350-9310-0F7DC58E6BB4}"/>
              </a:ext>
            </a:extLst>
          </p:cNvPr>
          <p:cNvSpPr txBox="1"/>
          <p:nvPr/>
        </p:nvSpPr>
        <p:spPr>
          <a:xfrm>
            <a:off x="1600200" y="131234"/>
            <a:ext cx="899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all" spc="0" normalizeH="0" baseline="0" noProof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Модель трех вопросов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A34B0-3345-4909-94AB-3D4994FA1CB3}"/>
              </a:ext>
            </a:extLst>
          </p:cNvPr>
          <p:cNvSpPr txBox="1"/>
          <p:nvPr/>
        </p:nvSpPr>
        <p:spPr>
          <a:xfrm>
            <a:off x="0" y="459414"/>
            <a:ext cx="3091745" cy="5761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 мы знаем?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i="1" kern="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Хлеб продается в магазине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Мама дома печет хлеб в хлебопечке, духовке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 зерен делают муку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Хлеб бывает белый и черный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Хлеб пекут на хлебокомбинате, пекарне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D2EBF4-922E-4F59-9FAB-38B3E5AF88ED}"/>
              </a:ext>
            </a:extLst>
          </p:cNvPr>
          <p:cNvSpPr/>
          <p:nvPr/>
        </p:nvSpPr>
        <p:spPr>
          <a:xfrm>
            <a:off x="2607734" y="627782"/>
            <a:ext cx="6976534" cy="58556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 мы хотим узнать?</a:t>
            </a:r>
            <a:endParaRPr lang="ru-RU" b="1" i="1" kern="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называются люди, которые выращивают хлеб?</a:t>
            </a:r>
          </a:p>
          <a:p>
            <a:pPr marL="34290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надо, чтобы вырастить хлеб?</a:t>
            </a:r>
          </a:p>
          <a:p>
            <a:pPr marL="34290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растили хлеб раньше?</a:t>
            </a:r>
          </a:p>
          <a:p>
            <a:pPr marL="34290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готовится тесто?</a:t>
            </a:r>
          </a:p>
          <a:p>
            <a:pPr marL="34290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можно сделать из муки еще?</a:t>
            </a:r>
          </a:p>
          <a:p>
            <a:pPr marL="34290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пекут хлеб?</a:t>
            </a:r>
          </a:p>
          <a:p>
            <a:pPr marL="34290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Какие еще есть крупы?</a:t>
            </a:r>
          </a:p>
          <a:p>
            <a:pPr marL="34290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работает мельница?</a:t>
            </a:r>
          </a:p>
          <a:p>
            <a:pPr marL="34290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Почему говорят «Хлеб всему голова»?</a:t>
            </a:r>
          </a:p>
          <a:p>
            <a:pPr marL="34290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использовать остатки хлеба?</a:t>
            </a:r>
          </a:p>
          <a:p>
            <a:pPr marL="34290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можно приготовить из черствого хлеба?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86A63E-8519-431B-8D60-1DE534B89A59}"/>
              </a:ext>
            </a:extLst>
          </p:cNvPr>
          <p:cNvSpPr/>
          <p:nvPr/>
        </p:nvSpPr>
        <p:spPr>
          <a:xfrm>
            <a:off x="8963379" y="613342"/>
            <a:ext cx="3035300" cy="62417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Где мы можем узнать?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Спросить у воспитателя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Сходить на экскурсию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Провести опыты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Посмотреть в книгах, энциклопедиях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Спросить у родителей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i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Посмотреть в интернете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i="1" kern="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19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B2C76-0AF9-4350-9310-0F7DC58E6BB4}"/>
              </a:ext>
            </a:extLst>
          </p:cNvPr>
          <p:cNvSpPr txBox="1"/>
          <p:nvPr/>
        </p:nvSpPr>
        <p:spPr>
          <a:xfrm>
            <a:off x="1600200" y="131234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all" spc="0" normalizeH="0" baseline="0" noProof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Проблемно – деятельностный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all" spc="0" normalizeH="0" baseline="0" noProof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этап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A34B0-3345-4909-94AB-3D4994FA1CB3}"/>
              </a:ext>
            </a:extLst>
          </p:cNvPr>
          <p:cNvSpPr txBox="1"/>
          <p:nvPr/>
        </p:nvSpPr>
        <p:spPr>
          <a:xfrm>
            <a:off x="716844" y="1454673"/>
            <a:ext cx="10357556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Внедрение в образовательный процесс эффективных методов и приемов, которые  способствуют  повышению  знаний о хлебе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Вариативность использования интегрированного метода </a:t>
            </a:r>
            <a:endParaRPr kumimoji="0" lang="ru-RU" sz="36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обучения</a:t>
            </a:r>
            <a:r>
              <a:rPr kumimoji="0" lang="ru-RU" sz="36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    </a:t>
            </a:r>
          </a:p>
          <a:p>
            <a:pPr marL="34290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полная интеграция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530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C412BBA-2727-4F69-8602-313AA00D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46" y="115958"/>
            <a:ext cx="5463506" cy="163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F99260-31CD-40AD-A78E-23FFD6406EE1}"/>
              </a:ext>
            </a:extLst>
          </p:cNvPr>
          <p:cNvSpPr txBox="1"/>
          <p:nvPr/>
        </p:nvSpPr>
        <p:spPr>
          <a:xfrm>
            <a:off x="3047999" y="194981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Познавательное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развитие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A4F1C-ACD2-443B-8252-73A5D218DE47}"/>
              </a:ext>
            </a:extLst>
          </p:cNvPr>
          <p:cNvSpPr txBox="1"/>
          <p:nvPr/>
        </p:nvSpPr>
        <p:spPr>
          <a:xfrm>
            <a:off x="772781" y="1749778"/>
            <a:ext cx="617502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Беседа: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«Как на наш стол хлеб пришел»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«Кто такой хлебороб»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«Какой бывает хлеб»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«Как испечь хлеб в домашних условиях»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«Хлеб – наше богатство!»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49034-4E48-4630-B9FB-77C798CBD2B1}"/>
              </a:ext>
            </a:extLst>
          </p:cNvPr>
          <p:cNvSpPr txBox="1"/>
          <p:nvPr/>
        </p:nvSpPr>
        <p:spPr>
          <a:xfrm>
            <a:off x="772781" y="4242801"/>
            <a:ext cx="89803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Д/И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«Так – не так», «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Продолжи ряд», «Большо, средний, маленький», «Чудесный мешочек», «Найди два одинаковых», «Найди тень», «Обведи и раскрась», «Посчитай», «Обведи по точкам». пазлы и разрезные картинки по теме проекта.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5165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F7F206-D210-4FDA-8660-71EC4607950E}"/>
              </a:ext>
            </a:extLst>
          </p:cNvPr>
          <p:cNvSpPr txBox="1"/>
          <p:nvPr/>
        </p:nvSpPr>
        <p:spPr>
          <a:xfrm>
            <a:off x="1366300" y="1070980"/>
            <a:ext cx="1012578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Рассматривание иллюстраций: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«Выращивание хлеба в старину», «Полевые работы».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Просмотр презентации: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«Блокадный Ленинград»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Знакомство с профессиями: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Агроном;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Комбайнер;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Пекарь;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Кондитер;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Продавец.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Конструирование: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Бункеры для зерна»,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«Элеватор»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«Гараж для техники».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44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6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28098E-71D7-4346-B511-A93162E5966B}"/>
              </a:ext>
            </a:extLst>
          </p:cNvPr>
          <p:cNvSpPr txBox="1"/>
          <p:nvPr/>
        </p:nvSpPr>
        <p:spPr>
          <a:xfrm>
            <a:off x="2714978" y="7056"/>
            <a:ext cx="6175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Исследовательская деятельность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1DC56-E52D-4F5B-9DBF-A04F4438CE4E}"/>
              </a:ext>
            </a:extLst>
          </p:cNvPr>
          <p:cNvSpPr txBox="1"/>
          <p:nvPr/>
        </p:nvSpPr>
        <p:spPr>
          <a:xfrm>
            <a:off x="252142" y="2244590"/>
            <a:ext cx="855133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рассматривание колосков пшеницы, ржи, овса                                                                           - сравнение семян ржи и пшеницы                                                - посадка пшеничных семян и дальнейшее наблюдение за их ростом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8269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0DB56E-620C-4FA1-AF8D-8469318AE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313" y="211148"/>
            <a:ext cx="5139373" cy="1536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A1DFDE-D538-48AE-84AD-E987CC2A93CC}"/>
              </a:ext>
            </a:extLst>
          </p:cNvPr>
          <p:cNvSpPr txBox="1"/>
          <p:nvPr/>
        </p:nvSpPr>
        <p:spPr>
          <a:xfrm>
            <a:off x="3155244" y="211148"/>
            <a:ext cx="6175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Речевое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развитие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57E53-A3DB-499F-8BF5-D9921B700F81}"/>
              </a:ext>
            </a:extLst>
          </p:cNvPr>
          <p:cNvSpPr txBox="1"/>
          <p:nvPr/>
        </p:nvSpPr>
        <p:spPr>
          <a:xfrm>
            <a:off x="520753" y="1290905"/>
            <a:ext cx="1167124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Чтение: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Сказки: «Легкий хлеб», «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Крупеничка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«Крылатый, мохнатый, да масляный»,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«Колосок»;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И. Токмакова «Что такое хлеб»;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С. Михалков «Булка»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Загадки, скороговорки, пословицы, поговорки, стихи, приметы о хлебе.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В.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Дацкевич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«От зерна до каравая»;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К. Чуковский «Чудо – дерево», «Булка»;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Я. Аким «Хлеб»;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Т. Шорыгина «Ломоть хлеба»;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Д. Хармс «Очень-очень вкусный пирог»;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И. Токмакова «Что такое хлеб»;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 Загадки, скороговорки, пословицы, поговорки, стихи, приметы о хлебе.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2D399-AE0A-438D-A0DB-4266790B070D}"/>
              </a:ext>
            </a:extLst>
          </p:cNvPr>
          <p:cNvSpPr txBox="1"/>
          <p:nvPr/>
        </p:nvSpPr>
        <p:spPr>
          <a:xfrm>
            <a:off x="652593" y="5378975"/>
            <a:ext cx="88525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Творческое рассказывание: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</a:t>
            </a: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Хлеб – всему голова!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».«Расскажите, что пекли дома».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Проблемная ситуация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«Если не будет хлеба, то что?..»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08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982BEF-B80D-43DB-8FFE-5D2900B0D759}"/>
              </a:ext>
            </a:extLst>
          </p:cNvPr>
          <p:cNvSpPr txBox="1"/>
          <p:nvPr/>
        </p:nvSpPr>
        <p:spPr>
          <a:xfrm>
            <a:off x="6660446" y="302058"/>
            <a:ext cx="61750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Обогащение словаря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 терминами по теме проекта.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F3D7B-6CA3-496C-9FF5-FBF84755934B}"/>
              </a:ext>
            </a:extLst>
          </p:cNvPr>
          <p:cNvSpPr txBox="1"/>
          <p:nvPr/>
        </p:nvSpPr>
        <p:spPr>
          <a:xfrm>
            <a:off x="6660446" y="1164086"/>
            <a:ext cx="6175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Разучивание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слов к подвижным играм.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675F0-F1D3-4B46-BF3A-55BF4BA4E2C7}"/>
              </a:ext>
            </a:extLst>
          </p:cNvPr>
          <p:cNvSpPr txBox="1"/>
          <p:nvPr/>
        </p:nvSpPr>
        <p:spPr>
          <a:xfrm>
            <a:off x="728848" y="302058"/>
            <a:ext cx="617502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Чистоговорки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Жок-жок-жок - это пирожок.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Шки-шки-шки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мама жарит пирожки.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Шки-шки-шки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мы любим пирожки.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Жок-жок-жок - кушай Женя пирожок.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Ач-ач-ач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вот калач.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Чи-чи-чи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пекуться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печке калачи.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Чи-чи-чи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мы любим калачи.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Чи-чи-чи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на праздник будут калачи.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1DF79-8CD9-405A-B675-BBA5A04F7C81}"/>
              </a:ext>
            </a:extLst>
          </p:cNvPr>
          <p:cNvSpPr txBox="1"/>
          <p:nvPr/>
        </p:nvSpPr>
        <p:spPr>
          <a:xfrm>
            <a:off x="6660446" y="1751455"/>
            <a:ext cx="61750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Скороговорка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Хорош пирожок - внутри творожок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Саша любит сушки, Соня - ватрушки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Лежал Ваня на печи, кушал Ваня калачи.</a:t>
            </a:r>
            <a:endParaRPr kumimoji="0" lang="ru-RU" sz="2000" b="1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1FAF1-59A6-41D3-AC86-FB02459E1291}"/>
              </a:ext>
            </a:extLst>
          </p:cNvPr>
          <p:cNvSpPr txBox="1"/>
          <p:nvPr/>
        </p:nvSpPr>
        <p:spPr>
          <a:xfrm>
            <a:off x="2638600" y="3840411"/>
            <a:ext cx="7558268" cy="244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Д/И: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«Я начну, а ты продолжи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rPr>
              <a:t>», «Что кому нужно», «Запрещается- разрешается», «Лови - бросай, правило называй», «А какой он, хлеб?»; «Кто больше назовет хлебобулочных изделий»;.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Пальчиковые игры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«Копна», «Как у деда Ермолая»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484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7A7E48-3AF3-436A-B702-E6798F953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265" y="188570"/>
            <a:ext cx="5145470" cy="1536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ED08B-0CF2-41FC-80BD-D6D8C75F4182}"/>
              </a:ext>
            </a:extLst>
          </p:cNvPr>
          <p:cNvSpPr txBox="1"/>
          <p:nvPr/>
        </p:nvSpPr>
        <p:spPr>
          <a:xfrm>
            <a:off x="3048000" y="264234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Социально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коммуникативное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развитие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82BC5-6A52-4136-9574-419F17AA0018}"/>
              </a:ext>
            </a:extLst>
          </p:cNvPr>
          <p:cNvSpPr txBox="1"/>
          <p:nvPr/>
        </p:nvSpPr>
        <p:spPr>
          <a:xfrm>
            <a:off x="415020" y="1154802"/>
            <a:ext cx="10030481" cy="382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Безопасность: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Ситуативный разговор: «Мой друг подавился хлебом», «Опасно - безопасно».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Беседа : «Опасно разговаривать с полным ртом»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Обыгрывание ситуации: «Хлеборобы трудятся».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Игра – тренинг: «Обменяй жетоны на хлебобулочные изделия».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Моделирование ситуации «Если мы не будем работать на полях…»</a:t>
            </a:r>
            <a:endParaRPr lang="ru-RU" sz="2000" b="1" kern="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Беседа о культуре поведения за столом, бережном отношении к хлебу. Ситуативный разговор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D0A4A-445C-423E-AC44-5355B089AD0F}"/>
              </a:ext>
            </a:extLst>
          </p:cNvPr>
          <p:cNvSpPr txBox="1"/>
          <p:nvPr/>
        </p:nvSpPr>
        <p:spPr>
          <a:xfrm>
            <a:off x="415020" y="4715203"/>
            <a:ext cx="6175022" cy="1975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Сюжетно – ролевые игры: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«Магазин»;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«Пекарня»;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«Кафе».</a:t>
            </a:r>
          </a:p>
        </p:txBody>
      </p:sp>
    </p:spTree>
    <p:extLst>
      <p:ext uri="{BB962C8B-B14F-4D97-AF65-F5344CB8AC3E}">
        <p14:creationId xmlns:p14="http://schemas.microsoft.com/office/powerpoint/2010/main" val="115436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22C71-5BBF-4B53-ABF5-559EA64EE814}"/>
              </a:ext>
            </a:extLst>
          </p:cNvPr>
          <p:cNvSpPr txBox="1"/>
          <p:nvPr/>
        </p:nvSpPr>
        <p:spPr>
          <a:xfrm>
            <a:off x="3008453" y="301539"/>
            <a:ext cx="617509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Пашут каждую весну,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Поднимают целину,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Сеют, жнут, ночей не спят,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С детства знай, как хлеб растят.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Хлеб ржаной, батоны, булки,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Не добудешь на прогулке.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Люди хлеб в полях лелеют,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Сил для хлеба не жалеют.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(Я. Аким)</a:t>
            </a:r>
          </a:p>
        </p:txBody>
      </p:sp>
    </p:spTree>
    <p:extLst>
      <p:ext uri="{BB962C8B-B14F-4D97-AF65-F5344CB8AC3E}">
        <p14:creationId xmlns:p14="http://schemas.microsoft.com/office/powerpoint/2010/main" val="3238348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7A7E48-3AF3-436A-B702-E6798F953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265" y="165992"/>
            <a:ext cx="5145470" cy="1536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909248-00D1-48F5-8719-7C81548CD64F}"/>
              </a:ext>
            </a:extLst>
          </p:cNvPr>
          <p:cNvSpPr txBox="1"/>
          <p:nvPr/>
        </p:nvSpPr>
        <p:spPr>
          <a:xfrm>
            <a:off x="3048000" y="16599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Художественно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эстетическое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развитие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DABF8-E09F-4788-94FB-E6F5849CED38}"/>
              </a:ext>
            </a:extLst>
          </p:cNvPr>
          <p:cNvSpPr txBox="1"/>
          <p:nvPr/>
        </p:nvSpPr>
        <p:spPr>
          <a:xfrm>
            <a:off x="1603022" y="1868310"/>
            <a:ext cx="1042847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«Пшеничный колос»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Аппликация «Грузовик с зерном»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Лепка: «Бублики», «Хлебобулочные изделия»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Конструирование из бумаги: «Колосок»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Лепка из солёного теста «Каравай»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12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7A7E48-3AF3-436A-B702-E6798F953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265" y="334508"/>
            <a:ext cx="5145470" cy="1536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00B9BE-D182-4BCD-A64A-6806118FDFE5}"/>
              </a:ext>
            </a:extLst>
          </p:cNvPr>
          <p:cNvSpPr txBox="1"/>
          <p:nvPr/>
        </p:nvSpPr>
        <p:spPr>
          <a:xfrm>
            <a:off x="3008489" y="334508"/>
            <a:ext cx="6175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Физическое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развитие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72922-D5D4-4A40-B374-6FD480C9BD01}"/>
              </a:ext>
            </a:extLst>
          </p:cNvPr>
          <p:cNvSpPr txBox="1"/>
          <p:nvPr/>
        </p:nvSpPr>
        <p:spPr>
          <a:xfrm>
            <a:off x="1403233" y="1794552"/>
            <a:ext cx="10288357" cy="55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Сюжетные подвижные игры: 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«Пекарь», «Пахари и жнецы».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Бессюжетные подвижные игры: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«Ну-ка, ну-ка не зевай, колоски ты собирай». «Что мы делали не скажем, а что делали покажем».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Хороводные игры: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«В поле мы ходили».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Игра-имитация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: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«Работа хлебороба».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2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Эстафеты:</a:t>
            </a:r>
            <a:r>
              <a:rPr kumimoji="0" lang="ru-RU" sz="2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«Собери каравай», «Кто скорее отвезёт зерно на элеватор», «Хлебный магазин», «Передай хлеб».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Физкультурные минутки: «Каравай», «Колосок и зернышки».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7239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412EBF-6F9A-4F03-99A9-5FEA78382FB1}"/>
              </a:ext>
            </a:extLst>
          </p:cNvPr>
          <p:cNvSpPr txBox="1"/>
          <p:nvPr/>
        </p:nvSpPr>
        <p:spPr>
          <a:xfrm>
            <a:off x="3008489" y="131480"/>
            <a:ext cx="6175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all" spc="0" normalizeH="0" baseline="0" noProof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Творческий  этап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5A7E4-E833-47AD-BB92-D4C258362B4A}"/>
              </a:ext>
            </a:extLst>
          </p:cNvPr>
          <p:cNvSpPr txBox="1"/>
          <p:nvPr/>
        </p:nvSpPr>
        <p:spPr>
          <a:xfrm>
            <a:off x="1296364" y="1651773"/>
            <a:ext cx="98153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Оформление результата проекта в виде презентации.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Развлечение «Хлебное раздолье!»</a:t>
            </a:r>
          </a:p>
        </p:txBody>
      </p:sp>
    </p:spTree>
    <p:extLst>
      <p:ext uri="{BB962C8B-B14F-4D97-AF65-F5344CB8AC3E}">
        <p14:creationId xmlns:p14="http://schemas.microsoft.com/office/powerpoint/2010/main" val="3590748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412EBF-6F9A-4F03-99A9-5FEA78382FB1}"/>
              </a:ext>
            </a:extLst>
          </p:cNvPr>
          <p:cNvSpPr txBox="1"/>
          <p:nvPr/>
        </p:nvSpPr>
        <p:spPr>
          <a:xfrm>
            <a:off x="1710267" y="7055"/>
            <a:ext cx="899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strike="noStrike" kern="1200" cap="all" spc="0" normalizeH="0" baseline="0" noProof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Развлечение «Хлебное раздолье!»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5A7E4-E833-47AD-BB92-D4C258362B4A}"/>
              </a:ext>
            </a:extLst>
          </p:cNvPr>
          <p:cNvSpPr txBox="1"/>
          <p:nvPr/>
        </p:nvSpPr>
        <p:spPr>
          <a:xfrm>
            <a:off x="720631" y="1403418"/>
            <a:ext cx="9815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9534F-0A6A-4B26-9C98-1AF5DA1F4CBC}"/>
              </a:ext>
            </a:extLst>
          </p:cNvPr>
          <p:cNvSpPr txBox="1"/>
          <p:nvPr/>
        </p:nvSpPr>
        <p:spPr>
          <a:xfrm>
            <a:off x="488066" y="517803"/>
            <a:ext cx="11215867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  <a:r>
              <a:rPr kumimoji="0" lang="ru-RU" sz="2200" b="1" i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Создание условий  для расширения знаний детей о хлебе.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Образовательные 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- Обобщить и систематизировать знания детей о хлебе;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- Закрепить знания детей о русских традициях, через ярмарочные гуляния;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- Активизировать речь, обогащать словарный запас. (</a:t>
            </a:r>
            <a:r>
              <a:rPr kumimoji="0" lang="ru-RU" sz="2400" b="1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каравайщицы</a:t>
            </a:r>
            <a:r>
              <a:rPr kumimoji="0" lang="ru-RU" sz="24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, святыня, держава, потехи, лодырь и др.)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 - Закреплять основы финансовой грамотности во время продажи на ярмарке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Развивающие 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- Развивать речевую активность детей, через выразительное исполнение русского фольклора;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- Развивать музыкальные способности детей.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Воспитательные задачи: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- Воспитывать любовь к родной земле и чувство бережливого отношения к хлебу.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- Воспитывать интерес к традициям своего народа.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6618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489FE4-9A8F-4141-A681-9B4E88FC1FF0}"/>
              </a:ext>
            </a:extLst>
          </p:cNvPr>
          <p:cNvSpPr txBox="1"/>
          <p:nvPr/>
        </p:nvSpPr>
        <p:spPr>
          <a:xfrm>
            <a:off x="2161821" y="0"/>
            <a:ext cx="7704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all" spc="0" normalizeH="0" baseline="0" noProof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Результаты 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A86A5-8369-4DB4-B4D0-993DEFE561F8}"/>
              </a:ext>
            </a:extLst>
          </p:cNvPr>
          <p:cNvSpPr txBox="1"/>
          <p:nvPr/>
        </p:nvSpPr>
        <p:spPr>
          <a:xfrm>
            <a:off x="189087" y="634835"/>
            <a:ext cx="11176000" cy="611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работы над проектом дети узнали: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вырастить хлеб, изготовить муку, выпечь хлеб.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об истории возникновения хлеба, хлебных профессиях.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Узнали, что в хлебе содержат необходимые вещества для жизнедеятельности человека.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Разгадывали загадки, разучивали стихи и песни, узнали пословицы о хлебе.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проектом помогла развить нравственные качества детей, обогатить активный словарь детей специфическими терминами и названиями, познакомились со старинными русскими обычаями, а так же привлекла родителей к образовательному процессу в детском саду.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главное: дети стали бережно относиться к хлебу, ведь это труд многих людей!</a:t>
            </a:r>
          </a:p>
        </p:txBody>
      </p:sp>
    </p:spTree>
    <p:extLst>
      <p:ext uri="{BB962C8B-B14F-4D97-AF65-F5344CB8AC3E}">
        <p14:creationId xmlns:p14="http://schemas.microsoft.com/office/powerpoint/2010/main" val="406959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22C71-5BBF-4B53-ABF5-559EA64EE814}"/>
              </a:ext>
            </a:extLst>
          </p:cNvPr>
          <p:cNvSpPr txBox="1"/>
          <p:nvPr/>
        </p:nvSpPr>
        <p:spPr>
          <a:xfrm>
            <a:off x="3008453" y="59367"/>
            <a:ext cx="6175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Актуальность 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86EB5-ABA7-464C-876F-6188F407768F}"/>
              </a:ext>
            </a:extLst>
          </p:cNvPr>
          <p:cNvSpPr txBox="1"/>
          <p:nvPr/>
        </p:nvSpPr>
        <p:spPr>
          <a:xfrm>
            <a:off x="686907" y="753837"/>
            <a:ext cx="10818185" cy="6044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 Стала замечать, что некоторые дети, во время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приёма пищи, балуются с хлебом: мнут его, играют, делают шарики и просто не хотят доедать. </a:t>
            </a:r>
            <a:r>
              <a:rPr lang="ru-RU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Современные дети перестали ценить хлеб как главный продукт питания. Хлеб для них является обыденным продуктом, который можно купить в любом магазине. Между тем, человек нуждается в хлебе каждый день. Все народы воспевают хлеб в своих произведениях, воздавая ему почет и уважение. К хлебу всегда относились по-особому, сравнивая с солнцем, золотом, с самой жизнью. В честь него складывали гимны, им встречали дорогих людей. Во все времена небрежное отношение к хлебу приравнивалось к страшному оскорблению, какое только можно было нанести человеку.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решила уделить этому вопросу особое внимание в работе с детьми.</a:t>
            </a:r>
            <a:endParaRPr lang="ru-RU" sz="2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4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6C9B99-06E3-4EF5-AC77-DC1AEA6C4166}"/>
              </a:ext>
            </a:extLst>
          </p:cNvPr>
          <p:cNvSpPr txBox="1"/>
          <p:nvPr/>
        </p:nvSpPr>
        <p:spPr>
          <a:xfrm>
            <a:off x="3008453" y="153504"/>
            <a:ext cx="61750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Цель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17D8E-8862-40D3-8112-B918FF4FC077}"/>
              </a:ext>
            </a:extLst>
          </p:cNvPr>
          <p:cNvSpPr txBox="1"/>
          <p:nvPr/>
        </p:nvSpPr>
        <p:spPr>
          <a:xfrm>
            <a:off x="949124" y="1600054"/>
            <a:ext cx="10972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целостного представления о процессе выращивания хлеба у детей старшего дошкольного возраста, воспитание бережного отношения к хлебу, к труду людей, которые его выращивают.</a:t>
            </a:r>
          </a:p>
        </p:txBody>
      </p:sp>
    </p:spTree>
    <p:extLst>
      <p:ext uri="{BB962C8B-B14F-4D97-AF65-F5344CB8AC3E}">
        <p14:creationId xmlns:p14="http://schemas.microsoft.com/office/powerpoint/2010/main" val="166949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09C51E-5105-498A-9A45-EE8DD9BF69D9}"/>
              </a:ext>
            </a:extLst>
          </p:cNvPr>
          <p:cNvSpPr txBox="1"/>
          <p:nvPr/>
        </p:nvSpPr>
        <p:spPr>
          <a:xfrm>
            <a:off x="590308" y="387128"/>
            <a:ext cx="1092650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у детей о значении хлеба в жизни человека, способами его изготовлении;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изучить историю развития земледелия;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познакомить детей со старинными русскими обычаями, связанными с хлебом, пословицами и поговорками. </a:t>
            </a: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умственные способности и речь детей;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познавательно – исследовательскую деятельность;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умение логически мыслить, рассуждать, делать выводы.</a:t>
            </a: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бережное отношение к хлебу, чувство благодарности и уважения к людям сельскохозяйственного труда.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0DA33-5806-479E-8D79-A8A0B60100C6}"/>
              </a:ext>
            </a:extLst>
          </p:cNvPr>
          <p:cNvSpPr txBox="1"/>
          <p:nvPr/>
        </p:nvSpPr>
        <p:spPr>
          <a:xfrm>
            <a:off x="2900174" y="7056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186352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9967E5-CCDA-444F-9D7E-D341504AF478}"/>
              </a:ext>
            </a:extLst>
          </p:cNvPr>
          <p:cNvSpPr txBox="1"/>
          <p:nvPr/>
        </p:nvSpPr>
        <p:spPr>
          <a:xfrm>
            <a:off x="1695726" y="420494"/>
            <a:ext cx="812560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Классификация проекта по предметно-содержательной области: </a:t>
            </a:r>
            <a:endParaRPr kumimoji="0" lang="ru-RU" sz="2800" b="1" i="1" u="none" strike="noStrike" kern="1200" normalizeH="0" baseline="0" noProof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интегрированный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По характеру доминирующей детской деятельности: </a:t>
            </a:r>
            <a:endParaRPr kumimoji="0" lang="ru-RU" sz="2800" b="1" i="1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познавательно-речевой, игровой.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По количеству участников: </a:t>
            </a:r>
            <a:endParaRPr kumimoji="0" lang="ru-RU" sz="2800" b="1" i="1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групповой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По длительности  реализации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среднесрочный (3 месяца)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По характеру координирования проекта: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Непосредственный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9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76F0BF-92F2-42B3-83ED-BDF28378C07C}"/>
              </a:ext>
            </a:extLst>
          </p:cNvPr>
          <p:cNvSpPr txBox="1"/>
          <p:nvPr/>
        </p:nvSpPr>
        <p:spPr>
          <a:xfrm>
            <a:off x="2829303" y="-1"/>
            <a:ext cx="6175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Участники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1D473A-3CFF-4D49-9242-DB254FD37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467" y="1710282"/>
            <a:ext cx="4218463" cy="12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82CA03-AD97-41A7-9F4D-CC1BBF1C5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755" y="2845628"/>
            <a:ext cx="4218463" cy="12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17C469-6A45-46EA-8DCC-A2623227B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89" y="652939"/>
            <a:ext cx="4218463" cy="12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CF29C3-E22C-4BB6-A80E-CD9344E759C1}"/>
              </a:ext>
            </a:extLst>
          </p:cNvPr>
          <p:cNvSpPr txBox="1"/>
          <p:nvPr/>
        </p:nvSpPr>
        <p:spPr>
          <a:xfrm>
            <a:off x="-658080" y="85685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Дети старшего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дошкольного возраста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66C6AE-41B9-4BEA-858F-18A1D8BEB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512" y="4032001"/>
            <a:ext cx="4218463" cy="12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B97909-95EA-4552-B63F-D4C2D6EA2FBB}"/>
              </a:ext>
            </a:extLst>
          </p:cNvPr>
          <p:cNvSpPr txBox="1"/>
          <p:nvPr/>
        </p:nvSpPr>
        <p:spPr>
          <a:xfrm>
            <a:off x="1193533" y="2102944"/>
            <a:ext cx="6152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воспитатели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0B0A0F-9D66-4F80-B11C-8881D9329C53}"/>
              </a:ext>
            </a:extLst>
          </p:cNvPr>
          <p:cNvSpPr txBox="1"/>
          <p:nvPr/>
        </p:nvSpPr>
        <p:spPr>
          <a:xfrm>
            <a:off x="5596232" y="3194638"/>
            <a:ext cx="6152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родители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FF09D4-4CCE-42A5-88B1-EF14FD9242B3}"/>
              </a:ext>
            </a:extLst>
          </p:cNvPr>
          <p:cNvSpPr txBox="1"/>
          <p:nvPr/>
        </p:nvSpPr>
        <p:spPr>
          <a:xfrm>
            <a:off x="4950521" y="4225298"/>
            <a:ext cx="6152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Специалисты детского</a:t>
            </a:r>
            <a:endParaRPr kumimoji="0" lang="en-US" sz="24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сада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17DB6B-3749-4178-96D0-0ED473D8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699" y="5341673"/>
            <a:ext cx="4218798" cy="12619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D3ADE2-26FB-4346-B9E8-1B4196BA67F8}"/>
              </a:ext>
            </a:extLst>
          </p:cNvPr>
          <p:cNvSpPr txBox="1"/>
          <p:nvPr/>
        </p:nvSpPr>
        <p:spPr>
          <a:xfrm>
            <a:off x="6834546" y="5570886"/>
            <a:ext cx="6152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Сотрудники организаций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города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96F82-184D-4BD3-A415-8E3FBFED6759}"/>
              </a:ext>
            </a:extLst>
          </p:cNvPr>
          <p:cNvSpPr txBox="1"/>
          <p:nvPr/>
        </p:nvSpPr>
        <p:spPr>
          <a:xfrm>
            <a:off x="3008489" y="108656"/>
            <a:ext cx="61750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Этапы проекта</a:t>
            </a:r>
          </a:p>
        </p:txBody>
      </p:sp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D2207ABA-D414-4A65-9A0A-E5151D75C990}"/>
              </a:ext>
            </a:extLst>
          </p:cNvPr>
          <p:cNvSpPr/>
          <p:nvPr/>
        </p:nvSpPr>
        <p:spPr>
          <a:xfrm>
            <a:off x="3583033" y="1092384"/>
            <a:ext cx="5256584" cy="1152128"/>
          </a:xfrm>
          <a:prstGeom prst="homePlat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мотивационный</a:t>
            </a:r>
          </a:p>
        </p:txBody>
      </p:sp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2D6C5E33-22BB-4975-BFF5-DB31BC3FB748}"/>
              </a:ext>
            </a:extLst>
          </p:cNvPr>
          <p:cNvSpPr/>
          <p:nvPr/>
        </p:nvSpPr>
        <p:spPr>
          <a:xfrm>
            <a:off x="3583033" y="3258475"/>
            <a:ext cx="5256584" cy="1152128"/>
          </a:xfrm>
          <a:prstGeom prst="homePlat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Проблемно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деятельностный</a:t>
            </a:r>
          </a:p>
        </p:txBody>
      </p:sp>
      <p:sp>
        <p:nvSpPr>
          <p:cNvPr id="7" name="Пятиугольник 4">
            <a:extLst>
              <a:ext uri="{FF2B5EF4-FFF2-40B4-BE49-F238E27FC236}">
                <a16:creationId xmlns:a16="http://schemas.microsoft.com/office/drawing/2014/main" id="{67BCAFF7-2593-41CB-A61C-252C1FBCD4D1}"/>
              </a:ext>
            </a:extLst>
          </p:cNvPr>
          <p:cNvSpPr/>
          <p:nvPr/>
        </p:nvSpPr>
        <p:spPr>
          <a:xfrm>
            <a:off x="3583033" y="5424566"/>
            <a:ext cx="5256584" cy="1152128"/>
          </a:xfrm>
          <a:prstGeom prst="homePlat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творческий</a:t>
            </a:r>
          </a:p>
        </p:txBody>
      </p:sp>
    </p:spTree>
    <p:extLst>
      <p:ext uri="{BB962C8B-B14F-4D97-AF65-F5344CB8AC3E}">
        <p14:creationId xmlns:p14="http://schemas.microsoft.com/office/powerpoint/2010/main" val="194106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B4A567F-5295-455F-BDC7-40663A86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83C1A-5BA6-47CF-9C31-8897AC014398}"/>
              </a:ext>
            </a:extLst>
          </p:cNvPr>
          <p:cNvSpPr txBox="1"/>
          <p:nvPr/>
        </p:nvSpPr>
        <p:spPr>
          <a:xfrm>
            <a:off x="3008489" y="7056"/>
            <a:ext cx="61750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all" spc="0" normalizeH="0" baseline="0" noProof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Мотивационный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all" spc="0" normalizeH="0" baseline="0" noProof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этап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8FD9A-5AC6-4A36-AA86-DD5EA86D593F}"/>
              </a:ext>
            </a:extLst>
          </p:cNvPr>
          <p:cNvSpPr txBox="1"/>
          <p:nvPr/>
        </p:nvSpPr>
        <p:spPr>
          <a:xfrm>
            <a:off x="1625600" y="1294292"/>
            <a:ext cx="872631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Изучение интереса и знаний детей для определения цели и задач проекта.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Изучение компетенции родителей по теме проекта.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Подборка литературы, иллюстраций, материалов.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Привлечение родителей к педагогическому сотрудничеству.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необходимых условий для реализации проекта.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263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1632</Words>
  <Application>Microsoft Office PowerPoint</Application>
  <PresentationFormat>Широкоэкранный</PresentationFormat>
  <Paragraphs>258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62</cp:revision>
  <dcterms:created xsi:type="dcterms:W3CDTF">2023-11-08T16:08:47Z</dcterms:created>
  <dcterms:modified xsi:type="dcterms:W3CDTF">2024-01-09T14:15:57Z</dcterms:modified>
</cp:coreProperties>
</file>