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85" r:id="rId16"/>
    <p:sldId id="270" r:id="rId17"/>
    <p:sldId id="271" r:id="rId18"/>
    <p:sldId id="273" r:id="rId19"/>
    <p:sldId id="272" r:id="rId20"/>
    <p:sldId id="28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27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2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36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51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5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6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879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5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4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4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88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27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0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2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1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B8E8DF-4483-43B6-97D8-79A1349E1453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F0A0EA-0295-4785-AEA8-2186EC07A6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4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86F045-B1C9-4433-9B94-5456E705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7C0C5A-A011-4FB5-900B-968A5CC4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" t="1811" r="1800" b="2057"/>
          <a:stretch/>
        </p:blipFill>
        <p:spPr>
          <a:xfrm>
            <a:off x="996209" y="97593"/>
            <a:ext cx="10199582" cy="6662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CF315-C366-4BED-B281-3D9950A87BDE}"/>
              </a:ext>
            </a:extLst>
          </p:cNvPr>
          <p:cNvSpPr txBox="1"/>
          <p:nvPr/>
        </p:nvSpPr>
        <p:spPr>
          <a:xfrm>
            <a:off x="3124200" y="1712457"/>
            <a:ext cx="61129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КАЗЁННОЕ ДОШКОЛЬНОЕ ОБРАЗОВАТЕЛЬНОЕ УЧРЕЖДЕНИЕ – ДЕТСКИЙ САД № 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ТАТАРСКА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F04B7-97F0-4B82-B8EC-97DE6BAB63C6}"/>
              </a:ext>
            </a:extLst>
          </p:cNvPr>
          <p:cNvSpPr txBox="1"/>
          <p:nvPr/>
        </p:nvSpPr>
        <p:spPr>
          <a:xfrm>
            <a:off x="2508955" y="2644170"/>
            <a:ext cx="71740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Педагогический проект </a:t>
            </a:r>
          </a:p>
          <a:p>
            <a:pPr algn="ctr" defTabSz="914400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«Юные изобретатели»</a:t>
            </a:r>
          </a:p>
          <a:p>
            <a:pPr algn="ctr" defTabSz="914400">
              <a:defRPr/>
            </a:pP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Старшая группа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3E436-4113-4499-9670-8B68D0867603}"/>
              </a:ext>
            </a:extLst>
          </p:cNvPr>
          <p:cNvSpPr txBox="1"/>
          <p:nvPr/>
        </p:nvSpPr>
        <p:spPr>
          <a:xfrm>
            <a:off x="5969000" y="4777671"/>
            <a:ext cx="6112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Разработчик: Семёнова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Ольга Ивановна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 высшей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квалификационной категории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706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38D70-FC60-4BF1-A548-DE6F722823B8}"/>
              </a:ext>
            </a:extLst>
          </p:cNvPr>
          <p:cNvSpPr txBox="1"/>
          <p:nvPr/>
        </p:nvSpPr>
        <p:spPr>
          <a:xfrm>
            <a:off x="-1320832" y="493280"/>
            <a:ext cx="14833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Создание в группе уголка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«Конструкторское бюро»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749622-88AD-4A72-9B0E-69FD25A4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687" y="1466887"/>
            <a:ext cx="6826427" cy="47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53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15E8A-94E4-4EF3-B424-B24598EF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80" y="644983"/>
            <a:ext cx="1024217" cy="148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CDC60-9648-460E-B13D-D17852EDA276}"/>
              </a:ext>
            </a:extLst>
          </p:cNvPr>
          <p:cNvSpPr txBox="1"/>
          <p:nvPr/>
        </p:nvSpPr>
        <p:spPr>
          <a:xfrm>
            <a:off x="1381352" y="574427"/>
            <a:ext cx="8514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Вовлечение родителей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 образовательный процесс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EC19A-DF0D-44C3-9368-8F2B962B7319}"/>
              </a:ext>
            </a:extLst>
          </p:cNvPr>
          <p:cNvSpPr txBox="1"/>
          <p:nvPr/>
        </p:nvSpPr>
        <p:spPr>
          <a:xfrm>
            <a:off x="1727199" y="1536174"/>
            <a:ext cx="9245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Просмотр телепередач с детьми, в средствах массовой информации о значении робототехники в жизни человека.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Просмотр мультфильмов с последующим обсуждением: «Роботы»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«Следующее поколение», «Великий </a:t>
            </a:r>
            <a:r>
              <a:rPr lang="ru-RU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Нехочуха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«Тайна третьей планеты».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Папки – раскладушки в приёмной: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«Роль конструирования в развитии детей дошкольного возраста», «Много конструктора не бывает».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родителями конструктора с электромотором с                      большим количеством деталей «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TSOY</a:t>
            </a: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1F4380-55ED-481D-8C12-0A4796B7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486" y="574427"/>
            <a:ext cx="2450804" cy="13107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3580C4-17E8-4841-83D4-BD9D9654A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486" y="4997007"/>
            <a:ext cx="2389839" cy="1347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B282BF-D80D-406B-BF2A-255752A21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86" y="5144011"/>
            <a:ext cx="2047338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2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D8B3E9-887F-405D-BA0E-37709FF7CC4A}"/>
              </a:ext>
            </a:extLst>
          </p:cNvPr>
          <p:cNvSpPr txBox="1"/>
          <p:nvPr/>
        </p:nvSpPr>
        <p:spPr>
          <a:xfrm>
            <a:off x="342900" y="486770"/>
            <a:ext cx="11506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Проблемно – деятельностный  этап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77272-C6A1-4178-8E38-2CBB1DEF8661}"/>
              </a:ext>
            </a:extLst>
          </p:cNvPr>
          <p:cNvSpPr txBox="1"/>
          <p:nvPr/>
        </p:nvSpPr>
        <p:spPr>
          <a:xfrm>
            <a:off x="931333" y="1194656"/>
            <a:ext cx="10329332" cy="485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Внедрение в образовательный процесс эффективных методов и приемов, которые  способствуют  повышению  </a:t>
            </a:r>
            <a:r>
              <a:rPr lang="ru-RU" sz="36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к электронному конструктору</a:t>
            </a:r>
            <a:endParaRPr kumimoji="0" lang="ru-RU" sz="3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Вариативность использования интегрированного метода </a:t>
            </a:r>
            <a:endParaRPr kumimoji="0" lang="ru-RU" sz="3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обучения</a:t>
            </a: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   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</a:t>
            </a: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полная интеграция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02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841F6-805F-4BF1-9901-6CAEE29E2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2"/>
          <a:stretch/>
        </p:blipFill>
        <p:spPr>
          <a:xfrm>
            <a:off x="2122311" y="1320800"/>
            <a:ext cx="7780979" cy="4893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77E92-19FE-4441-BBE2-EFA8FD020763}"/>
              </a:ext>
            </a:extLst>
          </p:cNvPr>
          <p:cNvSpPr txBox="1"/>
          <p:nvPr/>
        </p:nvSpPr>
        <p:spPr>
          <a:xfrm>
            <a:off x="537689" y="539003"/>
            <a:ext cx="10950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в методической выставке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0E70A-295E-4264-B746-C01CC5D0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9" y="667560"/>
            <a:ext cx="1024217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0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1A448C-7440-44B4-A1F0-983B9E0D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ED7D31">
                <a:lumMod val="60000"/>
                <a:lumOff val="4000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47" y="622405"/>
            <a:ext cx="5463506" cy="163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906E3-BAB2-431C-97EA-0D5F91281C11}"/>
              </a:ext>
            </a:extLst>
          </p:cNvPr>
          <p:cNvSpPr txBox="1"/>
          <p:nvPr/>
        </p:nvSpPr>
        <p:spPr>
          <a:xfrm>
            <a:off x="3039534" y="886079"/>
            <a:ext cx="61129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Познавательное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8692-F181-4A64-B3D5-88A4AE1A63FF}"/>
              </a:ext>
            </a:extLst>
          </p:cNvPr>
          <p:cNvSpPr txBox="1"/>
          <p:nvPr/>
        </p:nvSpPr>
        <p:spPr>
          <a:xfrm>
            <a:off x="806785" y="1103938"/>
            <a:ext cx="10043002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Знакомство с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конструктором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«TSOY»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Беседа: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«Значение робототехники в современном мире»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«Профессии, связанные с робототехникой: инженер-робототехник, проектировщик, программист-робототехник, инженер-механик, разработчик, инженер-электроник».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Д/И: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«Так – не так», «Продолжи ряд», «Большой, средний, маленький», «Чудесный мешочек», «Собери робота».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умная техника в доме.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Упражнения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«Собери модель», «Собери модель по образцу»,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«Собери модель по памяти».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деятельность: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Гибкость деталей. Гнутся детали или нет.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EB31D-CEEC-4A68-972B-67C7C8180774}"/>
              </a:ext>
            </a:extLst>
          </p:cNvPr>
          <p:cNvSpPr txBox="1"/>
          <p:nvPr/>
        </p:nvSpPr>
        <p:spPr>
          <a:xfrm>
            <a:off x="4943248" y="1474904"/>
            <a:ext cx="6112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B1D7E-9C56-4D42-B707-216A115E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178" y="4805246"/>
            <a:ext cx="1318100" cy="13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B1938C-C0D1-4917-8791-95F1FB6C6E32}"/>
              </a:ext>
            </a:extLst>
          </p:cNvPr>
          <p:cNvSpPr txBox="1"/>
          <p:nvPr/>
        </p:nvSpPr>
        <p:spPr>
          <a:xfrm>
            <a:off x="3316111" y="562591"/>
            <a:ext cx="61129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Конструирование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(по схеме, по замыслу)</a:t>
            </a:r>
            <a:endParaRPr kumimoji="0" lang="ru-RU" sz="2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CAFC27-3356-4890-8CC7-E2C7BA071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259" y="1514682"/>
            <a:ext cx="5471641" cy="465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1F542E-566E-4BF1-8A99-658571A2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3" y="693197"/>
            <a:ext cx="3337554" cy="5471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9622C8-A4FC-431B-BE06-F301A65FF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130" y="4903271"/>
            <a:ext cx="132294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9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6558D7-6D5C-4726-83F1-DB60254B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58" y="622405"/>
            <a:ext cx="1024217" cy="1481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9B0A5-DBAC-4386-AD19-4FF8A00B2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3" y="622405"/>
            <a:ext cx="5139373" cy="153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DDF009-0F7B-4CE8-AF7E-2546155618A7}"/>
              </a:ext>
            </a:extLst>
          </p:cNvPr>
          <p:cNvSpPr txBox="1"/>
          <p:nvPr/>
        </p:nvSpPr>
        <p:spPr>
          <a:xfrm>
            <a:off x="3039533" y="622405"/>
            <a:ext cx="6112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Речевое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1C610-6FF1-464D-8556-DD6DCA3FCECA}"/>
              </a:ext>
            </a:extLst>
          </p:cNvPr>
          <p:cNvSpPr txBox="1"/>
          <p:nvPr/>
        </p:nvSpPr>
        <p:spPr>
          <a:xfrm>
            <a:off x="1663575" y="2388859"/>
            <a:ext cx="611293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Чтение: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В. Маяковский «Кем быть?»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Н. Носов «Приключения Незнайки и его друзей»;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Сапгир «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Моториша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А. Горин стихотворение «Соберу для мамы робота такого»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C51E5-5C7B-43BB-9DCF-9EE4C661F0B3}"/>
              </a:ext>
            </a:extLst>
          </p:cNvPr>
          <p:cNvSpPr txBox="1"/>
          <p:nvPr/>
        </p:nvSpPr>
        <p:spPr>
          <a:xfrm>
            <a:off x="1663575" y="4647457"/>
            <a:ext cx="9899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Рассматривание иллюстраций и картинок по теме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Составление рассказов   «Продолжи рассказ»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Творческое рассказывание  «Кем я буду, когда вырасту»,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DEED3-3E96-46B0-8676-C75F3619B626}"/>
              </a:ext>
            </a:extLst>
          </p:cNvPr>
          <p:cNvSpPr txBox="1"/>
          <p:nvPr/>
        </p:nvSpPr>
        <p:spPr>
          <a:xfrm>
            <a:off x="1663575" y="1418140"/>
            <a:ext cx="6112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Чистоговорки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Аш-аш-аш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- помогает робот наш.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Лю-лю-лю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строить очень я люблю.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7CCF97-3B03-4047-A7E4-72F07E4AECBE}"/>
              </a:ext>
            </a:extLst>
          </p:cNvPr>
          <p:cNvSpPr txBox="1"/>
          <p:nvPr/>
        </p:nvSpPr>
        <p:spPr>
          <a:xfrm>
            <a:off x="1663575" y="4237606"/>
            <a:ext cx="8056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Обогащение словаря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терминами по теме проекта.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64E037-4725-4824-B62E-3BF6CF40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32" y="655194"/>
            <a:ext cx="2058084" cy="26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5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FEDA9-36ED-4CE2-A3F4-82170D5F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65" y="651415"/>
            <a:ext cx="5145470" cy="153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670AA-5F29-4C4D-B569-E451DBF9A8EB}"/>
              </a:ext>
            </a:extLst>
          </p:cNvPr>
          <p:cNvSpPr txBox="1"/>
          <p:nvPr/>
        </p:nvSpPr>
        <p:spPr>
          <a:xfrm>
            <a:off x="3039534" y="727079"/>
            <a:ext cx="61129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Социально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коммуникативное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06124-7198-4A11-BF52-FB6BC9A7699D}"/>
              </a:ext>
            </a:extLst>
          </p:cNvPr>
          <p:cNvSpPr txBox="1"/>
          <p:nvPr/>
        </p:nvSpPr>
        <p:spPr>
          <a:xfrm>
            <a:off x="3788613" y="2051622"/>
            <a:ext cx="781473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Безопасность: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Беседа : «Опасно размахивать инструментами»,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«Осторожно! Мелкие детали».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Обыгрывание ситуации: «Робототехники трудятся».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97702-141C-4703-A531-1E65D827BD68}"/>
              </a:ext>
            </a:extLst>
          </p:cNvPr>
          <p:cNvSpPr txBox="1"/>
          <p:nvPr/>
        </p:nvSpPr>
        <p:spPr>
          <a:xfrm>
            <a:off x="3788613" y="4293582"/>
            <a:ext cx="611293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Сюжетно – ролевая игра: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«Работа в конструкторском бюро».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1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6558D7-6D5C-4726-83F1-DB60254B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58" y="622405"/>
            <a:ext cx="1024217" cy="1481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68DACB-EE5E-4212-9D86-66D1415D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65" y="622405"/>
            <a:ext cx="5145470" cy="153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2CE10-D6CA-4393-87D7-867FEB1F7996}"/>
              </a:ext>
            </a:extLst>
          </p:cNvPr>
          <p:cNvSpPr txBox="1"/>
          <p:nvPr/>
        </p:nvSpPr>
        <p:spPr>
          <a:xfrm>
            <a:off x="3039534" y="622405"/>
            <a:ext cx="6112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Художественно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эстетическое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DA546-9A7A-476C-8594-CAC56BB132CF}"/>
              </a:ext>
            </a:extLst>
          </p:cNvPr>
          <p:cNvSpPr txBox="1"/>
          <p:nvPr/>
        </p:nvSpPr>
        <p:spPr>
          <a:xfrm>
            <a:off x="719700" y="1926724"/>
            <a:ext cx="68826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Рисование: «Весёлый робот».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рисование «Маме помощник»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Аппликация «Робот»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Робомашина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раскрасок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23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408BD-4CFB-4B71-8443-A2D34BA4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65" y="616730"/>
            <a:ext cx="5145470" cy="153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ED323-A4B6-4E12-AF1E-16EA33B97F0A}"/>
              </a:ext>
            </a:extLst>
          </p:cNvPr>
          <p:cNvSpPr txBox="1"/>
          <p:nvPr/>
        </p:nvSpPr>
        <p:spPr>
          <a:xfrm>
            <a:off x="3039534" y="616730"/>
            <a:ext cx="6112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Физическое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развитие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19A71-A978-4B1A-8F7C-5BDE07EB6971}"/>
              </a:ext>
            </a:extLst>
          </p:cNvPr>
          <p:cNvSpPr txBox="1"/>
          <p:nvPr/>
        </p:nvSpPr>
        <p:spPr>
          <a:xfrm>
            <a:off x="1484489" y="1705080"/>
            <a:ext cx="922302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Дыхательная гимнастика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«Сдуй трубочкой гайку»;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Подвижные игры: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«Умный робот», «Кто первым построит дорожку», «Попади в коробку»;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Упражнения: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«Пронеси не урони», «Пройди по дорожке» (на равновесие), ходьба с плоской деталью на голове на голове;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Самомассаж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деталями конструктора – прокатить болт от пальцев к плечу;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Физкультурные минутки: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«Стоит робот у дороги», «Робот делает зарядку».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57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25024-BA6A-4305-9332-956BE7DFEDCA}"/>
              </a:ext>
            </a:extLst>
          </p:cNvPr>
          <p:cNvSpPr txBox="1"/>
          <p:nvPr/>
        </p:nvSpPr>
        <p:spPr>
          <a:xfrm>
            <a:off x="3008453" y="477056"/>
            <a:ext cx="6175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Актуальность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C4915-CE87-4FBC-BDC8-53CE9301E5F3}"/>
              </a:ext>
            </a:extLst>
          </p:cNvPr>
          <p:cNvSpPr txBox="1"/>
          <p:nvPr/>
        </p:nvSpPr>
        <p:spPr>
          <a:xfrm>
            <a:off x="1083733" y="1210298"/>
            <a:ext cx="953911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Администрацией детского сада был приобретён конструктор с электромотором. Поиграв несколько дней, дети стали забывать про него, девочки вообще не проявляли изначальный интерес.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делала вывод, что нужна более углубленная работа по внедрению данного конструктора. Появилась необходимость формирования у детей интереса к изобретательской, рационализаторской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исследовательской деятельности, к техническому творчеству. </a:t>
            </a: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Возникла необходимость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 организовать и умело оборудовать, а также использовать соответствующую образовательную среду, в которой удастся правильно направить к познанию.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954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88FF65-FDB8-4639-A4EE-BE4DDE3CDD74}"/>
              </a:ext>
            </a:extLst>
          </p:cNvPr>
          <p:cNvSpPr txBox="1"/>
          <p:nvPr/>
        </p:nvSpPr>
        <p:spPr>
          <a:xfrm>
            <a:off x="5397163" y="1458223"/>
            <a:ext cx="6112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Творческий отчёт  «Инженеров - робототехников»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12EB8A-4410-4F8E-A98A-9FB35AC4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355" y="568130"/>
            <a:ext cx="6108721" cy="890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15FD-1055-4BB8-85AF-769030325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7" y="568130"/>
            <a:ext cx="1024217" cy="1481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93D935-C8AB-4CA5-A20C-4AAF310E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91" y="3391191"/>
            <a:ext cx="3426355" cy="32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8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AD59B-B51F-4465-9815-688F7A13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61" y="372447"/>
            <a:ext cx="7706012" cy="1731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002BCB-8398-4A0A-B55C-2C4394CE0B59}"/>
              </a:ext>
            </a:extLst>
          </p:cNvPr>
          <p:cNvSpPr txBox="1"/>
          <p:nvPr/>
        </p:nvSpPr>
        <p:spPr>
          <a:xfrm>
            <a:off x="936978" y="1864970"/>
            <a:ext cx="10318043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Удалось создать условия для внедрения электрического конструктора в образовательный процесс ДОО.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Разработанная система и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углубленная работа по внедрению данного конструктора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позволила удержать интерес детей, а также расширить его и заинтересовать новых детей.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У детей сформировался интерес к изобретательской и рационализаторской, исследовательской деятельности, к техническому творчеству.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Дети умеют развивать и поддерживать замысел в процессе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конструктивной деятельности.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904C8-AE34-42B7-B69A-0961B98B0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37" y="4846826"/>
            <a:ext cx="132294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E3B33C-7895-4AD8-B7DE-4FF541F6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1" t="5421" r="19209" b="14849"/>
          <a:stretch/>
        </p:blipFill>
        <p:spPr>
          <a:xfrm>
            <a:off x="643467" y="654755"/>
            <a:ext cx="1027216" cy="147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14EB7-72E0-47AA-A423-E60A0F83DF50}"/>
              </a:ext>
            </a:extLst>
          </p:cNvPr>
          <p:cNvSpPr txBox="1"/>
          <p:nvPr/>
        </p:nvSpPr>
        <p:spPr>
          <a:xfrm>
            <a:off x="1670683" y="519288"/>
            <a:ext cx="9606917" cy="1000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конструирования и робототехники  значима в свете внедрения   ФГОС, так как:</a:t>
            </a:r>
          </a:p>
          <a:p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850" algn="just">
              <a:buFont typeface="Arial" panose="020B0604020202020204" pitchFamily="34" charset="0"/>
              <a:buChar char="•"/>
            </a:pPr>
            <a:r>
              <a:rPr lang="ru-RU" sz="24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являются великолепным средством для интеллектуального развития дошкольников, обеспечивающих интеграцию образовательных областей;</a:t>
            </a:r>
            <a:endParaRPr lang="ru-RU" sz="2400" b="1" i="0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0" indent="450850" algn="just">
              <a:buFont typeface="Arial" panose="020B0604020202020204" pitchFamily="34" charset="0"/>
              <a:buChar char="•"/>
            </a:pPr>
            <a:r>
              <a:rPr lang="ru-RU" sz="24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позволяют педагогу сочетать образование, воспитание и развитие дошкольников в режиме игры;</a:t>
            </a:r>
            <a:endParaRPr lang="ru-RU" sz="2400" b="1" i="0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0" indent="450850" algn="just">
              <a:buFont typeface="Arial" panose="020B0604020202020204" pitchFamily="34" charset="0"/>
              <a:buChar char="•"/>
            </a:pPr>
            <a:r>
              <a:rPr lang="ru-RU" sz="24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формируют познавательную активность, способствует воспитанию социально-активной личности, формирует навыки общения и сотворчества;</a:t>
            </a:r>
            <a:endParaRPr lang="ru-RU" sz="2400" b="1" i="0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pPr marL="0" indent="450850" algn="just">
              <a:buFont typeface="Arial" panose="020B0604020202020204" pitchFamily="34" charset="0"/>
              <a:buChar char="•"/>
            </a:pPr>
            <a:r>
              <a:rPr lang="ru-RU" sz="24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объединяют игру с исследовательской и экспериментальной деятельностью, предоставляют ребенку возможность экспериментировать и созидать свой собственный мир, где нет границ.</a:t>
            </a:r>
            <a:endParaRPr lang="ru-RU" sz="2400" b="1" i="0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6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38C69-AD2F-4903-BBB5-C5A75D587F6C}"/>
              </a:ext>
            </a:extLst>
          </p:cNvPr>
          <p:cNvSpPr txBox="1"/>
          <p:nvPr/>
        </p:nvSpPr>
        <p:spPr>
          <a:xfrm>
            <a:off x="2875845" y="653970"/>
            <a:ext cx="61129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Цель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FA617-72BD-498D-BAAC-E587E7A0474B}"/>
              </a:ext>
            </a:extLst>
          </p:cNvPr>
          <p:cNvSpPr txBox="1"/>
          <p:nvPr/>
        </p:nvSpPr>
        <p:spPr>
          <a:xfrm>
            <a:off x="1422400" y="2484465"/>
            <a:ext cx="97310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Внедрение конструктора с электромотором в образовательный процесс ДОО.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86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E93892-85A8-4B0B-AB95-5A248468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0" y="644983"/>
            <a:ext cx="1024217" cy="1481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2D6D2-3463-4519-8C51-184A8CC979FF}"/>
              </a:ext>
            </a:extLst>
          </p:cNvPr>
          <p:cNvSpPr txBox="1"/>
          <p:nvPr/>
        </p:nvSpPr>
        <p:spPr>
          <a:xfrm>
            <a:off x="2106790" y="616270"/>
            <a:ext cx="8738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Основные задачи реализации проекта: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D8D4-90EF-4A0D-B454-1A5105AC7DFC}"/>
              </a:ext>
            </a:extLst>
          </p:cNvPr>
          <p:cNvSpPr txBox="1"/>
          <p:nvPr/>
        </p:nvSpPr>
        <p:spPr>
          <a:xfrm>
            <a:off x="1565566" y="1514663"/>
            <a:ext cx="95878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условий для внедрения электрического конструктора в образовательный процесс ДОО.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Разработка системы педагогической работы, направленной на развитие конструктивной деятельности и технического творчества детей старшего дошкольного возраста в условиях дошкольного образовательного учреждения посредством использования конструктора с электромотором.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8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D0C1B-ACC0-443B-B053-AF4196032749}"/>
              </a:ext>
            </a:extLst>
          </p:cNvPr>
          <p:cNvSpPr txBox="1"/>
          <p:nvPr/>
        </p:nvSpPr>
        <p:spPr>
          <a:xfrm>
            <a:off x="1264356" y="699913"/>
            <a:ext cx="885048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Классификация проекта по предметно-содержательной области: </a:t>
            </a:r>
            <a:endParaRPr kumimoji="0" lang="ru-RU" sz="2800" b="1" i="1" u="none" strike="noStrike" kern="1200" cap="none" spc="0" normalizeH="0" baseline="0" noProof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интегрированный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 характеру доминирующей детской деятельности: </a:t>
            </a:r>
            <a:endParaRPr kumimoji="0" lang="ru-RU" sz="2800" b="1" i="1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игровой.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 количеству участников: </a:t>
            </a:r>
            <a:endParaRPr kumimoji="0" lang="ru-RU" sz="2800" b="1" i="1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групповой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 длительности  реализации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раткосрочный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месяц - февраль)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 характеру координирования проекта: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1CADE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Непосредственный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2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2F101-B78F-4B85-9413-6F9FAE28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9" y="633694"/>
            <a:ext cx="1024217" cy="148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DA4D2-34E9-4BB7-BC49-EED147852EB4}"/>
              </a:ext>
            </a:extLst>
          </p:cNvPr>
          <p:cNvSpPr txBox="1"/>
          <p:nvPr/>
        </p:nvSpPr>
        <p:spPr>
          <a:xfrm>
            <a:off x="3039534" y="507102"/>
            <a:ext cx="6112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Участники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9D9AF-D382-49C0-A45F-7E256D10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37" y="1265254"/>
            <a:ext cx="4218463" cy="12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4FBE1F-6AEC-4A44-BE5C-414E777E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00" y="2799000"/>
            <a:ext cx="4218463" cy="12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F1D113-1359-45F0-855C-20BBF04B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489" y="4705650"/>
            <a:ext cx="4218463" cy="12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9C64D-1DBE-402C-8D03-31D0F84A0D66}"/>
              </a:ext>
            </a:extLst>
          </p:cNvPr>
          <p:cNvSpPr txBox="1"/>
          <p:nvPr/>
        </p:nvSpPr>
        <p:spPr>
          <a:xfrm>
            <a:off x="930302" y="1421026"/>
            <a:ext cx="6112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Дети старшего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дошкольного возраста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B0719-A192-4797-AE74-6B507529DC85}"/>
              </a:ext>
            </a:extLst>
          </p:cNvPr>
          <p:cNvSpPr txBox="1"/>
          <p:nvPr/>
        </p:nvSpPr>
        <p:spPr>
          <a:xfrm>
            <a:off x="3690965" y="3171904"/>
            <a:ext cx="611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воспитатели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5ACCD-9A74-4DCE-A7B5-4D18A9405C95}"/>
              </a:ext>
            </a:extLst>
          </p:cNvPr>
          <p:cNvSpPr txBox="1"/>
          <p:nvPr/>
        </p:nvSpPr>
        <p:spPr>
          <a:xfrm>
            <a:off x="8351486" y="5104817"/>
            <a:ext cx="2389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родители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AE513-9552-4520-A787-B4E4F90D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254" y="4881535"/>
            <a:ext cx="1324857" cy="134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79F13-8784-4578-B691-580D709201A6}"/>
              </a:ext>
            </a:extLst>
          </p:cNvPr>
          <p:cNvSpPr txBox="1"/>
          <p:nvPr/>
        </p:nvSpPr>
        <p:spPr>
          <a:xfrm>
            <a:off x="3039534" y="642569"/>
            <a:ext cx="6112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Этапы проекта</a:t>
            </a:r>
          </a:p>
        </p:txBody>
      </p:sp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392CE486-04BC-4984-9992-5996F7787089}"/>
              </a:ext>
            </a:extLst>
          </p:cNvPr>
          <p:cNvSpPr/>
          <p:nvPr/>
        </p:nvSpPr>
        <p:spPr>
          <a:xfrm>
            <a:off x="3895882" y="1412010"/>
            <a:ext cx="5256584" cy="1152128"/>
          </a:xfrm>
          <a:prstGeom prst="homePlat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914400">
              <a:defRPr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мотивационный</a:t>
            </a:r>
          </a:p>
        </p:txBody>
      </p:sp>
      <p:sp>
        <p:nvSpPr>
          <p:cNvPr id="7" name="Пятиугольник 4">
            <a:extLst>
              <a:ext uri="{FF2B5EF4-FFF2-40B4-BE49-F238E27FC236}">
                <a16:creationId xmlns:a16="http://schemas.microsoft.com/office/drawing/2014/main" id="{F4920D61-D3E1-419F-87F1-6A34255F963B}"/>
              </a:ext>
            </a:extLst>
          </p:cNvPr>
          <p:cNvSpPr/>
          <p:nvPr/>
        </p:nvSpPr>
        <p:spPr>
          <a:xfrm>
            <a:off x="3895882" y="3111201"/>
            <a:ext cx="5256584" cy="1152128"/>
          </a:xfrm>
          <a:prstGeom prst="homePlat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914400">
              <a:defRPr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Проблемно – </a:t>
            </a:r>
          </a:p>
          <a:p>
            <a:pPr algn="ctr" defTabSz="914400">
              <a:defRPr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деятельностный</a:t>
            </a:r>
          </a:p>
        </p:txBody>
      </p:sp>
      <p:sp>
        <p:nvSpPr>
          <p:cNvPr id="8" name="Пятиугольник 4">
            <a:extLst>
              <a:ext uri="{FF2B5EF4-FFF2-40B4-BE49-F238E27FC236}">
                <a16:creationId xmlns:a16="http://schemas.microsoft.com/office/drawing/2014/main" id="{C674B264-6669-4A2F-BB15-21EA16ED9B71}"/>
              </a:ext>
            </a:extLst>
          </p:cNvPr>
          <p:cNvSpPr/>
          <p:nvPr/>
        </p:nvSpPr>
        <p:spPr>
          <a:xfrm>
            <a:off x="3895882" y="4758522"/>
            <a:ext cx="5256584" cy="1152128"/>
          </a:xfrm>
          <a:prstGeom prst="homePlat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914400">
              <a:defRPr/>
            </a:pP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творческий</a:t>
            </a:r>
          </a:p>
        </p:txBody>
      </p:sp>
    </p:spTree>
    <p:extLst>
      <p:ext uri="{BB962C8B-B14F-4D97-AF65-F5344CB8AC3E}">
        <p14:creationId xmlns:p14="http://schemas.microsoft.com/office/powerpoint/2010/main" val="223908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935822-0AA3-42E7-9BBC-A3487CDF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8" y="656272"/>
            <a:ext cx="1024217" cy="148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28999-7BED-4F1C-8EB1-DD9A5CFD28BB}"/>
              </a:ext>
            </a:extLst>
          </p:cNvPr>
          <p:cNvSpPr txBox="1"/>
          <p:nvPr/>
        </p:nvSpPr>
        <p:spPr>
          <a:xfrm>
            <a:off x="1309511" y="656272"/>
            <a:ext cx="9877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Мотивационный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all" spc="0" normalizeH="0" baseline="0" noProof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этап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780E1-8E7B-46C6-86B2-4596B24D3C78}"/>
              </a:ext>
            </a:extLst>
          </p:cNvPr>
          <p:cNvSpPr txBox="1"/>
          <p:nvPr/>
        </p:nvSpPr>
        <p:spPr>
          <a:xfrm>
            <a:off x="1652285" y="1808246"/>
            <a:ext cx="1038577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интереса и знаний детей для определения цели и задач проекта.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Изучение компетенции родителей по теме проекта.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Подборка литературы, иллюстраций, материалов.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Привлечение родителей к педагогическому сотрудничеству.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необходимых условий для реализации проекта.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933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860</Words>
  <Application>Microsoft Office PowerPoint</Application>
  <PresentationFormat>Широкоэкранный</PresentationFormat>
  <Paragraphs>137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Garamond</vt:lpstr>
      <vt:lpstr>Monotype Corsiva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34</cp:revision>
  <dcterms:created xsi:type="dcterms:W3CDTF">2024-03-25T17:06:15Z</dcterms:created>
  <dcterms:modified xsi:type="dcterms:W3CDTF">2024-04-17T16:46:16Z</dcterms:modified>
</cp:coreProperties>
</file>